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8" r:id="rId4"/>
    <p:sldMasterId id="214748371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IBM Plex Sans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IBM Plex Sans SemiBold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SemiBold-italic.fntdata"/><Relationship Id="rId20" Type="http://schemas.openxmlformats.org/officeDocument/2006/relationships/slide" Target="slides/slide14.xml"/><Relationship Id="rId41" Type="http://schemas.openxmlformats.org/officeDocument/2006/relationships/font" Target="fonts/IBMPlexSansSemiBold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BMPlexSans-bold.fntdata"/><Relationship Id="rId30" Type="http://schemas.openxmlformats.org/officeDocument/2006/relationships/font" Target="fonts/IBMPlexSans-regular.fntdata"/><Relationship Id="rId11" Type="http://schemas.openxmlformats.org/officeDocument/2006/relationships/slide" Target="slides/slide5.xml"/><Relationship Id="rId33" Type="http://schemas.openxmlformats.org/officeDocument/2006/relationships/font" Target="fonts/IBMPlexSans-boldItalic.fntdata"/><Relationship Id="rId10" Type="http://schemas.openxmlformats.org/officeDocument/2006/relationships/slide" Target="slides/slide4.xml"/><Relationship Id="rId32" Type="http://schemas.openxmlformats.org/officeDocument/2006/relationships/font" Target="fonts/IBMPlexSans-italic.fntdata"/><Relationship Id="rId13" Type="http://schemas.openxmlformats.org/officeDocument/2006/relationships/slide" Target="slides/slide7.xml"/><Relationship Id="rId35" Type="http://schemas.openxmlformats.org/officeDocument/2006/relationships/font" Target="fonts/Roboto-bold.fntdata"/><Relationship Id="rId12" Type="http://schemas.openxmlformats.org/officeDocument/2006/relationships/slide" Target="slides/slide6.xml"/><Relationship Id="rId34" Type="http://schemas.openxmlformats.org/officeDocument/2006/relationships/font" Target="fonts/Roboto-regular.fntdata"/><Relationship Id="rId15" Type="http://schemas.openxmlformats.org/officeDocument/2006/relationships/slide" Target="slides/slide9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8.xml"/><Relationship Id="rId36" Type="http://schemas.openxmlformats.org/officeDocument/2006/relationships/font" Target="fonts/Roboto-italic.fntdata"/><Relationship Id="rId17" Type="http://schemas.openxmlformats.org/officeDocument/2006/relationships/slide" Target="slides/slide11.xml"/><Relationship Id="rId39" Type="http://schemas.openxmlformats.org/officeDocument/2006/relationships/font" Target="fonts/IBMPlexSansSemiBold-bold.fntdata"/><Relationship Id="rId16" Type="http://schemas.openxmlformats.org/officeDocument/2006/relationships/slide" Target="slides/slide10.xml"/><Relationship Id="rId38" Type="http://schemas.openxmlformats.org/officeDocument/2006/relationships/font" Target="fonts/IBMPlexSansSemiBold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6842c3ba55_0_1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16842c3ba55_0_1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“Титульник”.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79c287921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79c287921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79bbc2b598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79bbc2b598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79c287921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79c287921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79c287921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79c287921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79c287921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79c287921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6b25b529cd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6b25b529cd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79bcd80da2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79bcd80da2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79c287921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79c287921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79c287921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79c287921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6b25b529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6b25b529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6842c3ba55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6842c3ba55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6842c3ba55_2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16842c3ba55_2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 совсем. Но всегда используем в конце презентации.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6842c3ba55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6842c3ba55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6842c3ba55_2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6842c3ba55_2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79c287921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79c287921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79bbc2b598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79bbc2b59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79c28792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79c28792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79c287921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79c287921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79c287921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79c287921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79c287921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79c287921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79c287921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79c287921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79c287921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79c287921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1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1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1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image" Target="../media/image1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image" Target="../media/image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1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1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Relationship Id="rId3" Type="http://schemas.openxmlformats.org/officeDocument/2006/relationships/image" Target="../media/image1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Relationship Id="rId3" Type="http://schemas.openxmlformats.org/officeDocument/2006/relationships/image" Target="../media/image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1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4" name="Google Shape;8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pic>
        <p:nvPicPr>
          <p:cNvPr id="137" name="Google Shape;13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 1">
  <p:cSld name="1_Title slide 5_2_1_5_1"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 1">
  <p:cSld name="1_Title slide 5_2_1_16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3" name="Google Shape;153;p28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0941" cy="20765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/>
          <p:nvPr/>
        </p:nvSpPr>
        <p:spPr>
          <a:xfrm>
            <a:off x="5908700" y="0"/>
            <a:ext cx="3235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 2">
  <p:cSld name="1_Title slide 5_2_1_4_1_1_1_1_1_1_2"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8" name="Google Shape;158;p2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1" name="Google Shape;161;p2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3" name="Google Shape;163;p2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4" name="Google Shape;164;p2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5" name="Google Shape;165;p2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6" name="Google Shape;166;p2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7" name="Google Shape;167;p2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8" name="Google Shape;168;p2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9" name="Google Shape;169;p2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0" name="Google Shape;17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571" cy="29157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Что будет на уроке - 2 вариант ">
  <p:cSld name="1_Title slide 5_2_1_2_1_3"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4" name="Google Shape;174;p30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75" name="Google Shape;175;p30"/>
          <p:cNvSpPr txBox="1"/>
          <p:nvPr>
            <p:ph idx="2" type="body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6" name="Google Shape;176;p30"/>
          <p:cNvSpPr txBox="1"/>
          <p:nvPr>
            <p:ph idx="3" type="subTitle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7" name="Google Shape;177;p30"/>
          <p:cNvSpPr txBox="1"/>
          <p:nvPr>
            <p:ph idx="4" type="body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8" name="Google Shape;178;p30"/>
          <p:cNvSpPr txBox="1"/>
          <p:nvPr>
            <p:ph idx="5" type="subTitle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9" name="Google Shape;179;p30"/>
          <p:cNvSpPr txBox="1"/>
          <p:nvPr>
            <p:ph idx="6" type="body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7" type="subTitle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1" name="Google Shape;181;p30"/>
          <p:cNvSpPr txBox="1"/>
          <p:nvPr>
            <p:ph idx="8" type="body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2" name="Google Shape;182;p30"/>
          <p:cNvSpPr txBox="1"/>
          <p:nvPr>
            <p:ph idx="9" type="subTitle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3" name="Google Shape;183;p30"/>
          <p:cNvSpPr txBox="1"/>
          <p:nvPr>
            <p:ph idx="13" type="body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0"/>
          <p:cNvSpPr txBox="1"/>
          <p:nvPr>
            <p:ph idx="14" type="subTitle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5" name="Google Shape;185;p30"/>
          <p:cNvSpPr txBox="1"/>
          <p:nvPr>
            <p:ph idx="15" type="body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6" name="Google Shape;186;p30"/>
          <p:cNvSpPr txBox="1"/>
          <p:nvPr>
            <p:ph idx="16" type="subTitle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pic>
        <p:nvPicPr>
          <p:cNvPr id="187" name="Google Shape;18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0" name="Google Shape;20;p4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_2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5">
  <p:cSld name="1_Title slide 5_2_1_18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3" name="Google Shape;19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_2"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6" name="Google Shape;196;p33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7" name="Google Shape;197;p33"/>
          <p:cNvSpPr txBox="1"/>
          <p:nvPr>
            <p:ph idx="2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8" name="Google Shape;19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p34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2" name="Google Shape;20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 1">
  <p:cSld name="1_Title slide 5_2_1_2_1_1_1_1"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5" name="Google Shape;205;p35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" name="Google Shape;206;p35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5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8" name="Google Shape;20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6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13" name="Google Shape;21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0" name="Google Shape;220;p39"/>
          <p:cNvSpPr txBox="1"/>
          <p:nvPr>
            <p:ph idx="1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1" name="Google Shape;22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9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5" name="Google Shape;225;p4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6" name="Google Shape;226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Титульник">
  <p:cSld name="TITLE_1">
    <p:bg>
      <p:bgPr>
        <a:solidFill>
          <a:schemeClr val="dk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30" name="Google Shape;230;p41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1" name="Google Shape;23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5" name="Google Shape;4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34" name="Google Shape;234;p42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42"/>
          <p:cNvSpPr txBox="1"/>
          <p:nvPr>
            <p:ph idx="2" type="subTitle"/>
          </p:nvPr>
        </p:nvSpPr>
        <p:spPr>
          <a:xfrm>
            <a:off x="3805200" y="144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36" name="Google Shape;236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2"/>
          <p:cNvSpPr txBox="1"/>
          <p:nvPr>
            <p:ph idx="3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">
  <p:cSld name="1_Title slide 5_2_1_4_1_1_1"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1" name="Google Shape;241;p43"/>
          <p:cNvSpPr txBox="1"/>
          <p:nvPr>
            <p:ph idx="2" type="subTitle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2" name="Google Shape;242;p43"/>
          <p:cNvSpPr txBox="1"/>
          <p:nvPr>
            <p:ph idx="3" type="subTitle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3"/>
          <p:cNvSpPr txBox="1"/>
          <p:nvPr>
            <p:ph idx="4" type="subTitle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5" type="subTitle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3"/>
          <p:cNvSpPr txBox="1"/>
          <p:nvPr>
            <p:ph idx="6" type="subTitle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3"/>
          <p:cNvSpPr txBox="1"/>
          <p:nvPr>
            <p:ph idx="7" type="subTitle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idx="8" type="subTitle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9" type="subTitle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idx="13" type="subTitle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1" name="Google Shape;25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">
  <p:cSld name="1_Title slide 5_2_1_4_1_1_1_1"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8" name="Google Shape;258;p4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9" name="Google Shape;259;p4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0" name="Google Shape;260;p4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1" name="Google Shape;261;p4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2" name="Google Shape;262;p4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3" name="Google Shape;263;p4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4" name="Google Shape;264;p4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5" name="Google Shape;265;p4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7" name="Google Shape;267;p4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8" name="Google Shape;268;p4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9" name="Google Shape;269;p4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0" name="Google Shape;270;p4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1" name="Google Shape;271;p4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2" name="Google Shape;272;p4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3" name="Google Shape;273;p4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4" name="Google Shape;274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4"/>
          <p:cNvSpPr txBox="1"/>
          <p:nvPr>
            <p:ph idx="24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">
  <p:cSld name="1_Title slide 5_2_1_4_1_1_1_1_1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8" name="Google Shape;278;p45"/>
          <p:cNvSpPr txBox="1"/>
          <p:nvPr>
            <p:ph idx="1" type="subTitle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9" name="Google Shape;279;p45"/>
          <p:cNvSpPr txBox="1"/>
          <p:nvPr>
            <p:ph idx="2" type="subTitle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0" name="Google Shape;280;p45"/>
          <p:cNvSpPr txBox="1"/>
          <p:nvPr>
            <p:ph idx="3" type="subTitle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1" name="Google Shape;281;p45"/>
          <p:cNvSpPr txBox="1"/>
          <p:nvPr>
            <p:ph idx="4" type="subTitle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45"/>
          <p:cNvSpPr txBox="1"/>
          <p:nvPr>
            <p:ph idx="5" type="subTitle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3" name="Google Shape;283;p45"/>
          <p:cNvSpPr txBox="1"/>
          <p:nvPr>
            <p:ph idx="6" type="subTitle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4" name="Google Shape;284;p45"/>
          <p:cNvSpPr txBox="1"/>
          <p:nvPr>
            <p:ph idx="7" type="subTitle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5" name="Google Shape;285;p45"/>
          <p:cNvSpPr txBox="1"/>
          <p:nvPr>
            <p:ph idx="8" type="subTitle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6" name="Google Shape;286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5"/>
          <p:cNvSpPr txBox="1"/>
          <p:nvPr>
            <p:ph idx="9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 1">
  <p:cSld name="1_Title slide 5_2_1_4_1_1_1_1_1_1"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" name="Google Shape;290;p46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1" name="Google Shape;291;p46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46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3" name="Google Shape;293;p46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4" name="Google Shape;294;p46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5" name="Google Shape;295;p46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6" name="Google Shape;296;p46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46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8" name="Google Shape;298;p46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9" name="Google Shape;299;p46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0" name="Google Shape;300;p46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1" name="Google Shape;301;p46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02" name="Google Shape;302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6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Что будет на уроке - 1 вариант">
  <p:cSld name="1_Title slide 5_2_1_2"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6" name="Google Shape;306;p47"/>
          <p:cNvSpPr txBox="1"/>
          <p:nvPr>
            <p:ph idx="1" type="subTitle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7" name="Google Shape;307;p47"/>
          <p:cNvSpPr txBox="1"/>
          <p:nvPr>
            <p:ph idx="2" type="body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8" name="Google Shape;308;p47"/>
          <p:cNvSpPr txBox="1"/>
          <p:nvPr>
            <p:ph idx="3" type="subTitle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47"/>
          <p:cNvSpPr txBox="1"/>
          <p:nvPr>
            <p:ph idx="4" type="body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0" name="Google Shape;310;p47"/>
          <p:cNvSpPr txBox="1"/>
          <p:nvPr>
            <p:ph idx="5" type="subTitle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1" name="Google Shape;311;p47"/>
          <p:cNvSpPr txBox="1"/>
          <p:nvPr>
            <p:ph idx="6" type="body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2" name="Google Shape;312;p47"/>
          <p:cNvSpPr txBox="1"/>
          <p:nvPr>
            <p:ph idx="7" type="subTitle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3" name="Google Shape;313;p47"/>
          <p:cNvSpPr txBox="1"/>
          <p:nvPr>
            <p:ph idx="8" type="body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4" name="Google Shape;314;p47"/>
          <p:cNvSpPr txBox="1"/>
          <p:nvPr>
            <p:ph idx="9" type="subTitle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5" name="Google Shape;315;p47"/>
          <p:cNvSpPr txBox="1"/>
          <p:nvPr>
            <p:ph idx="13" type="body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6" name="Google Shape;316;p47"/>
          <p:cNvSpPr txBox="1"/>
          <p:nvPr>
            <p:ph idx="14" type="subTitle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7" name="Google Shape;317;p47"/>
          <p:cNvSpPr txBox="1"/>
          <p:nvPr>
            <p:ph idx="15" type="body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8" name="Google Shape;318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7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Что будет на уроке - 2 вариант ">
  <p:cSld name="1_Title slide 5_2_1_2_1">
    <p:bg>
      <p:bgPr>
        <a:solidFill>
          <a:schemeClr val="l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22" name="Google Shape;322;p48"/>
          <p:cNvSpPr txBox="1"/>
          <p:nvPr>
            <p:ph idx="1" type="body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3" name="Google Shape;323;p48"/>
          <p:cNvSpPr txBox="1"/>
          <p:nvPr>
            <p:ph idx="2" type="subTitle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Google Shape;324;p48"/>
          <p:cNvSpPr txBox="1"/>
          <p:nvPr>
            <p:ph idx="3" type="body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5" name="Google Shape;325;p48"/>
          <p:cNvSpPr txBox="1"/>
          <p:nvPr>
            <p:ph idx="4" type="subTitle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48"/>
          <p:cNvSpPr txBox="1"/>
          <p:nvPr>
            <p:ph idx="5" type="body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7" name="Google Shape;327;p48"/>
          <p:cNvSpPr txBox="1"/>
          <p:nvPr>
            <p:ph idx="6" type="subTitle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" name="Google Shape;328;p48"/>
          <p:cNvSpPr txBox="1"/>
          <p:nvPr>
            <p:ph idx="7" type="body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9" name="Google Shape;329;p48"/>
          <p:cNvSpPr txBox="1"/>
          <p:nvPr>
            <p:ph idx="8" type="subTitle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48"/>
          <p:cNvSpPr txBox="1"/>
          <p:nvPr>
            <p:ph idx="9" type="body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p48"/>
          <p:cNvSpPr txBox="1"/>
          <p:nvPr>
            <p:ph idx="13" type="subTitle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" name="Google Shape;332;p48"/>
          <p:cNvSpPr txBox="1"/>
          <p:nvPr>
            <p:ph idx="14" type="body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3" name="Google Shape;333;p48"/>
          <p:cNvSpPr txBox="1"/>
          <p:nvPr>
            <p:ph idx="15" type="subTitle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34" name="Google Shape;334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8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итульник">
  <p:cSld name="TITLE_1_4">
    <p:bg>
      <p:bgPr>
        <a:solidFill>
          <a:schemeClr val="dk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9" name="Google Shape;339;p49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40" name="Google Shape;34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">
  <p:cSld name="1_Title slide 5_2_1_4_1"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43" name="Google Shape;343;p50"/>
          <p:cNvSpPr txBox="1"/>
          <p:nvPr>
            <p:ph idx="1" type="subTitle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44" name="Google Shape;344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0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4" name="Google Shape;54;p6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5" name="Google Shape;55;p6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8" name="Google Shape;58;p6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1" name="Google Shape;6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6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0">
  <p:cSld name="1_Title slide 5_2_1_11">
    <p:bg>
      <p:bgPr>
        <a:solidFill>
          <a:schemeClr val="lt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50" name="Google Shape;350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9">
  <p:cSld name="1_Title slide 5_2_1_10"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53" name="Google Shape;35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4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57" name="Google Shape;35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61" name="Google Shape;361;p55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2" name="Google Shape;36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Титульник">
  <p:cSld name="TITLE_1_3">
    <p:bg>
      <p:bgPr>
        <a:solidFill>
          <a:schemeClr val="dk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66" name="Google Shape;366;p5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7" name="Google Shape;36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Титульник">
  <p:cSld name="TITLE_1_2_1_1_1_1">
    <p:bg>
      <p:bgPr>
        <a:solidFill>
          <a:schemeClr val="dk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71" name="Google Shape;371;p57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2" name="Google Shape;37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8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6" name="Google Shape;376;p58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77" name="Google Shape;377;p58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8" name="Google Shape;37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TITLE_1_1_2">
    <p:bg>
      <p:bgPr>
        <a:solidFill>
          <a:schemeClr val="lt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9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p59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83" name="Google Shape;38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9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0"/>
          <p:cNvSpPr txBox="1"/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8" name="Google Shape;388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92" name="Google Shape;392;p61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93" name="Google Shape;39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5" name="Google Shape;65;p7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" name="Google Shape;66;p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98" name="Google Shape;398;p6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99" name="Google Shape;39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3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03" name="Google Shape;403;p63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04" name="Google Shape;40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64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8" name="Google Shape;408;p64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09" name="Google Shape;40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4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5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" name="Google Shape;414;p65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15" name="Google Shape;41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5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6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9" name="Google Shape;419;p66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20" name="Google Shape;420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7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24" name="Google Shape;424;p67"/>
          <p:cNvSpPr txBox="1"/>
          <p:nvPr>
            <p:ph idx="1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67"/>
          <p:cNvSpPr txBox="1"/>
          <p:nvPr>
            <p:ph idx="2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26" name="Google Shape;426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7"/>
          <p:cNvSpPr txBox="1"/>
          <p:nvPr>
            <p:ph idx="3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_12">
    <p:bg>
      <p:bgPr>
        <a:solidFill>
          <a:srgbClr val="252525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8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30" name="Google Shape;430;p68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31" name="Google Shape;431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8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_1">
    <p:bg>
      <p:bgPr>
        <a:solidFill>
          <a:schemeClr val="lt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35" name="Google Shape;435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7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40" name="Google Shape;440;p7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_1">
    <p:bg>
      <p:bgPr>
        <a:solidFill>
          <a:schemeClr val="lt1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1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43" name="Google Shape;443;p71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4" name="Google Shape;444;p71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71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46" name="Google Shape;446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1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0" name="Google Shape;70;p8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1" name="Google Shape;71;p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2" name="Google Shape;7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8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2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52" name="Google Shape;452;p72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6" name="Google Shape;7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0" name="Google Shape;8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64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46.xml"/><Relationship Id="rId3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48.xml"/><Relationship Id="rId35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47.xml"/><Relationship Id="rId34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  <p:sldLayoutId id="2147483716" r:id="rId34"/>
    <p:sldLayoutId id="2147483717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73"/>
          <p:cNvSpPr txBox="1"/>
          <p:nvPr/>
        </p:nvSpPr>
        <p:spPr>
          <a:xfrm>
            <a:off x="540000" y="339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Семинар 7</a:t>
            </a:r>
            <a:endParaRPr sz="12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9" name="Google Shape;459;p73"/>
          <p:cNvSpPr txBox="1"/>
          <p:nvPr/>
        </p:nvSpPr>
        <p:spPr>
          <a:xfrm>
            <a:off x="540000" y="2891200"/>
            <a:ext cx="385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Курс “Введение в BI”</a:t>
            </a:r>
            <a:br>
              <a:rPr lang="ru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sz="10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2"/>
          <p:cNvSpPr txBox="1"/>
          <p:nvPr>
            <p:ph type="title"/>
          </p:nvPr>
        </p:nvSpPr>
        <p:spPr>
          <a:xfrm>
            <a:off x="548750" y="720000"/>
            <a:ext cx="82350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 каком языке пишется front end в отечественном BI?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20" name="Google Shape;520;p82"/>
          <p:cNvSpPr txBox="1"/>
          <p:nvPr>
            <p:ph idx="1" type="subTitle"/>
          </p:nvPr>
        </p:nvSpPr>
        <p:spPr>
          <a:xfrm>
            <a:off x="540000" y="1168500"/>
            <a:ext cx="8064000" cy="18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Python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Java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highlight>
                  <a:srgbClr val="B6D7A8"/>
                </a:highlight>
                <a:latin typeface="IBM Plex Sans"/>
                <a:ea typeface="IBM Plex Sans"/>
                <a:cs typeface="IBM Plex Sans"/>
                <a:sym typeface="IBM Plex Sans"/>
              </a:rPr>
              <a:t>JavaScript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HTML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CSS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1" name="Google Shape;521;p8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3"/>
          <p:cNvSpPr txBox="1"/>
          <p:nvPr>
            <p:ph type="title"/>
          </p:nvPr>
        </p:nvSpPr>
        <p:spPr>
          <a:xfrm>
            <a:off x="540000" y="720000"/>
            <a:ext cx="80640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Какие есть альтернативные решения для отечественного BI и приведите названия решений?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27" name="Google Shape;527;p83"/>
          <p:cNvSpPr txBox="1"/>
          <p:nvPr>
            <p:ph idx="1" type="subTitle"/>
          </p:nvPr>
        </p:nvSpPr>
        <p:spPr>
          <a:xfrm>
            <a:off x="540000" y="1398600"/>
            <a:ext cx="806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Открытый вопрос: напишите в чат свои варианты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8" name="Google Shape;528;p8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529" name="Google Shape;52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4"/>
          <p:cNvSpPr txBox="1"/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Какие есть альтернативные решения для отечественного BI?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35" name="Google Shape;535;p84"/>
          <p:cNvSpPr txBox="1"/>
          <p:nvPr>
            <p:ph idx="1" type="subTitle"/>
          </p:nvPr>
        </p:nvSpPr>
        <p:spPr>
          <a:xfrm>
            <a:off x="540000" y="1168500"/>
            <a:ext cx="806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Open source (Superset) и иностранные BI (Fine BI), которые не ушли с рынка.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6" name="Google Shape;536;p8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537" name="Google Shape;53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5"/>
          <p:cNvSpPr txBox="1"/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Могут ли гос компании работать в Power BI и Qlik в 2023 году</a:t>
            </a:r>
            <a:r>
              <a:rPr lang="ru">
                <a:solidFill>
                  <a:schemeClr val="dk1"/>
                </a:solidFill>
              </a:rPr>
              <a:t>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3" name="Google Shape;543;p85"/>
          <p:cNvSpPr txBox="1"/>
          <p:nvPr>
            <p:ph idx="1" type="subTitle"/>
          </p:nvPr>
        </p:nvSpPr>
        <p:spPr>
          <a:xfrm>
            <a:off x="540000" y="1168500"/>
            <a:ext cx="806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Открытый вопрос: напишите в чат свои варианты.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4" name="Google Shape;544;p8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545" name="Google Shape;54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6"/>
          <p:cNvSpPr txBox="1"/>
          <p:nvPr>
            <p:ph type="title"/>
          </p:nvPr>
        </p:nvSpPr>
        <p:spPr>
          <a:xfrm>
            <a:off x="54000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Могут ли гос компании работать в Power BI и Qlik в 2023 году?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51" name="Google Shape;551;p86"/>
          <p:cNvSpPr txBox="1"/>
          <p:nvPr>
            <p:ph idx="1" type="subTitle"/>
          </p:nvPr>
        </p:nvSpPr>
        <p:spPr>
          <a:xfrm>
            <a:off x="540000" y="1168500"/>
            <a:ext cx="806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2" name="Google Shape;552;p8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pic>
        <p:nvPicPr>
          <p:cNvPr id="553" name="Google Shape;55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375" y="2094650"/>
            <a:ext cx="2624925" cy="2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559" name="Google Shape;559;p8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№1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65" name="Google Shape;565;p88"/>
          <p:cNvSpPr txBox="1"/>
          <p:nvPr>
            <p:ph idx="1" type="subTitle"/>
          </p:nvPr>
        </p:nvSpPr>
        <p:spPr>
          <a:xfrm>
            <a:off x="540000" y="1168500"/>
            <a:ext cx="80640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2C2D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Продолжаем работать с нашим датасетом.</a:t>
            </a:r>
            <a:endParaRPr sz="1150">
              <a:solidFill>
                <a:srgbClr val="2C2D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3424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150"/>
              <a:buFont typeface="Roboto"/>
              <a:buChar char="📌"/>
            </a:pPr>
            <a:r>
              <a:rPr lang="ru" sz="1150">
                <a:solidFill>
                  <a:srgbClr val="2C2D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Сделайте декомпозицию продаж с 5 важными на ваш взгляд параметрами декомпозиции.</a:t>
            </a:r>
            <a:endParaRPr sz="1150">
              <a:solidFill>
                <a:srgbClr val="2C2D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3424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C2D30"/>
              </a:buClr>
              <a:buSzPts val="1150"/>
              <a:buFont typeface="Roboto"/>
              <a:buChar char="📌"/>
            </a:pPr>
            <a:r>
              <a:rPr lang="ru" sz="1150">
                <a:solidFill>
                  <a:srgbClr val="2C2D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Оформите в корпоративной цветовой гамме</a:t>
            </a:r>
            <a:endParaRPr sz="1150">
              <a:solidFill>
                <a:srgbClr val="2C2D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88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15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минут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№2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72" name="Google Shape;572;p89"/>
          <p:cNvSpPr txBox="1"/>
          <p:nvPr>
            <p:ph idx="1" type="subTitle"/>
          </p:nvPr>
        </p:nvSpPr>
        <p:spPr>
          <a:xfrm>
            <a:off x="540000" y="1168500"/>
            <a:ext cx="80640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3424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2C2D30"/>
              </a:buClr>
              <a:buSzPts val="1150"/>
              <a:buFont typeface="Roboto"/>
              <a:buChar char="📌"/>
            </a:pPr>
            <a:r>
              <a:rPr lang="ru" sz="1150">
                <a:solidFill>
                  <a:srgbClr val="2C2D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Сделайте переключение между страницами Анализ конверсий и Анализ продаж при помощи стрелок.</a:t>
            </a:r>
            <a:endParaRPr sz="1150">
              <a:solidFill>
                <a:srgbClr val="2C2D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3" name="Google Shape;573;p89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10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минут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9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№3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79" name="Google Shape;579;p90"/>
          <p:cNvSpPr txBox="1"/>
          <p:nvPr>
            <p:ph idx="1" type="subTitle"/>
          </p:nvPr>
        </p:nvSpPr>
        <p:spPr>
          <a:xfrm>
            <a:off x="540000" y="1168500"/>
            <a:ext cx="80640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3424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150"/>
              <a:buFont typeface="Roboto"/>
              <a:buChar char="📌"/>
            </a:pPr>
            <a:r>
              <a:rPr lang="ru" sz="1150">
                <a:solidFill>
                  <a:srgbClr val="2C2D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Сделайте визуализацию Sunburst для продаж в разрезе марок и моделей.</a:t>
            </a:r>
            <a:endParaRPr sz="1150">
              <a:solidFill>
                <a:srgbClr val="2C2D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2C2D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150">
                <a:solidFill>
                  <a:srgbClr val="2C2D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Альтернатива - это сделать диаграмму дерева для регионов и девайсов.</a:t>
            </a:r>
            <a:endParaRPr sz="1150">
              <a:solidFill>
                <a:srgbClr val="2C2D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0" name="Google Shape;580;p90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10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минут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9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Домашнее задание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86" name="Google Shape;586;p91"/>
          <p:cNvSpPr txBox="1"/>
          <p:nvPr>
            <p:ph idx="1" type="subTitle"/>
          </p:nvPr>
        </p:nvSpPr>
        <p:spPr>
          <a:xfrm>
            <a:off x="540000" y="1168500"/>
            <a:ext cx="80640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7" name="Google Shape;587;p91"/>
          <p:cNvSpPr txBox="1"/>
          <p:nvPr/>
        </p:nvSpPr>
        <p:spPr>
          <a:xfrm>
            <a:off x="548750" y="1208575"/>
            <a:ext cx="53574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Финализируйте текущий дашборд со всеми результатами семинаров и домашних заданий в итоговый кейс с учетом обратной связи по домашним работам и пришлите финальный файл в pbix и pdf.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Расположите элементы, как считает нужным.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8" name="Google Shape;588;p9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</a:t>
            </a:r>
            <a:endParaRPr/>
          </a:p>
        </p:txBody>
      </p:sp>
      <p:pic>
        <p:nvPicPr>
          <p:cNvPr descr="preencoded.png" id="589" name="Google Shape;589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8038" y="3504913"/>
            <a:ext cx="1307299" cy="163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sp>
        <p:nvSpPr>
          <p:cNvPr id="465" name="Google Shape;465;p7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3"/>
          <p:cNvSpPr txBox="1"/>
          <p:nvPr>
            <p:ph type="title"/>
          </p:nvPr>
        </p:nvSpPr>
        <p:spPr>
          <a:xfrm>
            <a:off x="540000" y="2115750"/>
            <a:ext cx="8064000" cy="60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</a:t>
            </a:r>
            <a:endParaRPr/>
          </a:p>
        </p:txBody>
      </p:sp>
      <p:sp>
        <p:nvSpPr>
          <p:cNvPr id="599" name="Google Shape;599;p93"/>
          <p:cNvSpPr txBox="1"/>
          <p:nvPr>
            <p:ph idx="2" type="title"/>
          </p:nvPr>
        </p:nvSpPr>
        <p:spPr>
          <a:xfrm>
            <a:off x="540000" y="2722950"/>
            <a:ext cx="8064000" cy="3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 по седьмой лекции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4"/>
          <p:cNvSpPr txBox="1"/>
          <p:nvPr>
            <p:ph type="title"/>
          </p:nvPr>
        </p:nvSpPr>
        <p:spPr>
          <a:xfrm>
            <a:off x="540000" y="2115750"/>
            <a:ext cx="8064000" cy="60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</a:t>
            </a:r>
            <a:endParaRPr/>
          </a:p>
        </p:txBody>
      </p:sp>
      <p:sp>
        <p:nvSpPr>
          <p:cNvPr id="605" name="Google Shape;605;p94"/>
          <p:cNvSpPr txBox="1"/>
          <p:nvPr>
            <p:ph idx="2" type="title"/>
          </p:nvPr>
        </p:nvSpPr>
        <p:spPr>
          <a:xfrm>
            <a:off x="540000" y="2722950"/>
            <a:ext cx="8064000" cy="3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 по шестому семинару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№4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11" name="Google Shape;611;p95"/>
          <p:cNvSpPr txBox="1"/>
          <p:nvPr>
            <p:ph idx="1" type="subTitle"/>
          </p:nvPr>
        </p:nvSpPr>
        <p:spPr>
          <a:xfrm>
            <a:off x="540000" y="1168500"/>
            <a:ext cx="80640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3424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2C2D30"/>
              </a:buClr>
              <a:buSzPts val="1150"/>
              <a:buFont typeface="Roboto"/>
              <a:buChar char="📌"/>
            </a:pPr>
            <a:r>
              <a:rPr lang="ru" sz="1150">
                <a:solidFill>
                  <a:srgbClr val="2C2D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Придумайте как лучше всего визуализировать </a:t>
            </a:r>
            <a:r>
              <a:rPr lang="ru" sz="1150">
                <a:solidFill>
                  <a:srgbClr val="2C2D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количество конверсий по параметру Goal completion location.</a:t>
            </a:r>
            <a:endParaRPr sz="1150">
              <a:solidFill>
                <a:srgbClr val="2C2D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2" name="Google Shape;612;p95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2</a:t>
            </a:r>
            <a:r>
              <a:rPr lang="ru">
                <a:solidFill>
                  <a:schemeClr val="lt1"/>
                </a:solidFill>
              </a:rPr>
              <a:t>0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минут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5"/>
          <p:cNvSpPr txBox="1"/>
          <p:nvPr>
            <p:ph type="title"/>
          </p:nvPr>
        </p:nvSpPr>
        <p:spPr>
          <a:xfrm>
            <a:off x="548750" y="720000"/>
            <a:ext cx="82350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Какого критерия нет в классификации отечественного ПО?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71" name="Google Shape;471;p75"/>
          <p:cNvSpPr txBox="1"/>
          <p:nvPr>
            <p:ph idx="1" type="subTitle"/>
          </p:nvPr>
        </p:nvSpPr>
        <p:spPr>
          <a:xfrm>
            <a:off x="540000" y="1168500"/>
            <a:ext cx="8064000" cy="18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Контроль юр лица иностранным эмитентом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Выплаты в сторону иностранных организаций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Свободная продажа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Гос тайна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Количество сотрудников с гражданством РФ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Структура владения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2" name="Google Shape;472;p7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6"/>
          <p:cNvSpPr txBox="1"/>
          <p:nvPr>
            <p:ph type="title"/>
          </p:nvPr>
        </p:nvSpPr>
        <p:spPr>
          <a:xfrm>
            <a:off x="548750" y="720000"/>
            <a:ext cx="82350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Какого критерия нет в классификации отечественного ПО?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78" name="Google Shape;478;p76"/>
          <p:cNvSpPr txBox="1"/>
          <p:nvPr>
            <p:ph idx="1" type="subTitle"/>
          </p:nvPr>
        </p:nvSpPr>
        <p:spPr>
          <a:xfrm>
            <a:off x="540000" y="1168500"/>
            <a:ext cx="8064000" cy="18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Контроль юр лица иностранным эмитентом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Выплаты в сторону иностранных организаций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Свободная продажа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Гос тайна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highlight>
                  <a:srgbClr val="B6D7A8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Количество сотрудников с гражданством РФ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Структура владения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9" name="Google Shape;479;p7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7"/>
          <p:cNvSpPr txBox="1"/>
          <p:nvPr>
            <p:ph type="title"/>
          </p:nvPr>
        </p:nvSpPr>
        <p:spPr>
          <a:xfrm>
            <a:off x="548750" y="720000"/>
            <a:ext cx="82350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 каком году выпущено постановление правительства об иностранном ПО?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85" name="Google Shape;485;p77"/>
          <p:cNvSpPr txBox="1"/>
          <p:nvPr>
            <p:ph idx="1" type="subTitle"/>
          </p:nvPr>
        </p:nvSpPr>
        <p:spPr>
          <a:xfrm>
            <a:off x="540000" y="1168500"/>
            <a:ext cx="8064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2013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2014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2015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2016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6" name="Google Shape;486;p7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8"/>
          <p:cNvSpPr txBox="1"/>
          <p:nvPr>
            <p:ph type="title"/>
          </p:nvPr>
        </p:nvSpPr>
        <p:spPr>
          <a:xfrm>
            <a:off x="548750" y="720000"/>
            <a:ext cx="82350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 каком году выпущено постановление правительства об иностранном ПО?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92" name="Google Shape;492;p78"/>
          <p:cNvSpPr txBox="1"/>
          <p:nvPr>
            <p:ph idx="1" type="subTitle"/>
          </p:nvPr>
        </p:nvSpPr>
        <p:spPr>
          <a:xfrm>
            <a:off x="540000" y="1168500"/>
            <a:ext cx="8064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2013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2014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highlight>
                  <a:srgbClr val="B6D7A8"/>
                </a:highlight>
                <a:latin typeface="IBM Plex Sans"/>
                <a:ea typeface="IBM Plex Sans"/>
                <a:cs typeface="IBM Plex Sans"/>
                <a:sym typeface="IBM Plex Sans"/>
              </a:rPr>
              <a:t>2015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2016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3" name="Google Shape;493;p7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9"/>
          <p:cNvSpPr txBox="1"/>
          <p:nvPr>
            <p:ph type="title"/>
          </p:nvPr>
        </p:nvSpPr>
        <p:spPr>
          <a:xfrm>
            <a:off x="548750" y="720000"/>
            <a:ext cx="82350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 какой дате должны переехать на отечественное ПО компании, попадающие под постановлене президента?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99" name="Google Shape;499;p79"/>
          <p:cNvSpPr txBox="1"/>
          <p:nvPr>
            <p:ph idx="1" type="subTitle"/>
          </p:nvPr>
        </p:nvSpPr>
        <p:spPr>
          <a:xfrm>
            <a:off x="540000" y="1168500"/>
            <a:ext cx="8064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01 января 2023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01 января 2024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01 января 2025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01 января 2026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0" name="Google Shape;500;p7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0"/>
          <p:cNvSpPr txBox="1"/>
          <p:nvPr>
            <p:ph type="title"/>
          </p:nvPr>
        </p:nvSpPr>
        <p:spPr>
          <a:xfrm>
            <a:off x="548750" y="720000"/>
            <a:ext cx="82350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 какой дате должны переехать на отечественное ПО компание, попадающие под постановлене президента?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06" name="Google Shape;506;p80"/>
          <p:cNvSpPr txBox="1"/>
          <p:nvPr>
            <p:ph idx="1" type="subTitle"/>
          </p:nvPr>
        </p:nvSpPr>
        <p:spPr>
          <a:xfrm>
            <a:off x="540000" y="1168500"/>
            <a:ext cx="8064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01 января 2023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01 января 2024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highlight>
                  <a:srgbClr val="B6D7A8"/>
                </a:highlight>
                <a:latin typeface="IBM Plex Sans"/>
                <a:ea typeface="IBM Plex Sans"/>
                <a:cs typeface="IBM Plex Sans"/>
                <a:sym typeface="IBM Plex Sans"/>
              </a:rPr>
              <a:t>01 января 2025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01 января 2026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7" name="Google Shape;507;p8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1"/>
          <p:cNvSpPr txBox="1"/>
          <p:nvPr>
            <p:ph type="title"/>
          </p:nvPr>
        </p:nvSpPr>
        <p:spPr>
          <a:xfrm>
            <a:off x="548750" y="720000"/>
            <a:ext cx="82350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 каком языке пишется front end в отечественном BI?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13" name="Google Shape;513;p81"/>
          <p:cNvSpPr txBox="1"/>
          <p:nvPr>
            <p:ph idx="1" type="subTitle"/>
          </p:nvPr>
        </p:nvSpPr>
        <p:spPr>
          <a:xfrm>
            <a:off x="540000" y="1168500"/>
            <a:ext cx="8064000" cy="18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Python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Java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JavaScript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HTML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CSS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4" name="Google Shape;514;p8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